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  <p:embeddedFont>
      <p:font typeface="Proxima Nova"/>
      <p:regular r:id="rId38"/>
      <p:bold r:id="rId39"/>
      <p:italic r:id="rId40"/>
      <p:boldItalic r:id="rId41"/>
    </p:embeddedFont>
    <p:embeddedFont>
      <p:font typeface="Lobster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B3E60FB-4D61-46A0-B077-729BC59701B4}">
  <a:tblStyle styleId="{DB3E60FB-4D61-46A0-B077-729BC59701B4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39" Type="http://schemas.openxmlformats.org/officeDocument/2006/relationships/font" Target="fonts/ProximaNova-bold.fntdata"/><Relationship Id="rId18" Type="http://schemas.openxmlformats.org/officeDocument/2006/relationships/slide" Target="slides/slide13.xml"/><Relationship Id="rId42" Type="http://schemas.openxmlformats.org/officeDocument/2006/relationships/font" Target="fonts/Lobster-regular.fntdata"/><Relationship Id="rId21" Type="http://schemas.openxmlformats.org/officeDocument/2006/relationships/slide" Target="slides/slide16.xml"/><Relationship Id="rId34" Type="http://schemas.openxmlformats.org/officeDocument/2006/relationships/font" Target="fonts/Roboto-regular.fnt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0" Type="http://schemas.openxmlformats.org/officeDocument/2006/relationships/font" Target="fonts/ProximaNova-italic.fntdata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font" Target="fonts/Roboto-boldItalic.fntdata"/><Relationship Id="rId45" Type="http://schemas.openxmlformats.org/officeDocument/2006/relationships/customXml" Target="../customXml/item3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font" Target="fonts/Roboto-italic.fntdata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4" Type="http://schemas.openxmlformats.org/officeDocument/2006/relationships/customXml" Target="../customXml/item2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Roboto-bold.fntdata"/><Relationship Id="rId14" Type="http://schemas.openxmlformats.org/officeDocument/2006/relationships/slide" Target="slides/slide9.xml"/><Relationship Id="rId43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tableStyles" Target="tableStyles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font" Target="fonts/ProximaNova-regular.fntdata"/><Relationship Id="rId46" Type="http://schemas.openxmlformats.org/officeDocument/2006/relationships/customXml" Target="../customXml/item4.xml"/><Relationship Id="rId20" Type="http://schemas.openxmlformats.org/officeDocument/2006/relationships/slide" Target="slides/slide15.xml"/><Relationship Id="rId41" Type="http://schemas.openxmlformats.org/officeDocument/2006/relationships/font" Target="fonts/ProximaNov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Get to the Library - search topic - encyclopedia - 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</a:t>
            </a:r>
            <a:r>
              <a:rPr lang="en"/>
              <a:t>ta</a:t>
            </a:r>
            <a:r>
              <a:rPr lang="en"/>
              <a:t>in &amp; Retain Think vs Think and communicate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Rather than racing to cover topics that are a mile wide and an inch deep - Core narrow and deepen the way time and energy is spent teaching math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Focus deeply on the major work at each grade span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Each standard is not a new event but an extension of a previous one.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achievethecore.org/coherence-map/" TargetMode="External"/><Relationship Id="rId4" Type="http://schemas.openxmlformats.org/officeDocument/2006/relationships/image" Target="../media/image07.png"/><Relationship Id="rId5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Relationship Id="rId4" Type="http://schemas.openxmlformats.org/officeDocument/2006/relationships/image" Target="../media/image09.jpg"/><Relationship Id="rId5" Type="http://schemas.openxmlformats.org/officeDocument/2006/relationships/image" Target="../media/image02.jpg"/><Relationship Id="rId6" Type="http://schemas.openxmlformats.org/officeDocument/2006/relationships/image" Target="../media/image06.jpg"/><Relationship Id="rId7" Type="http://schemas.openxmlformats.org/officeDocument/2006/relationships/image" Target="../media/image0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Relationship Id="rId5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achievethecore.org/content/upload/SAP_Focus_Math_5.pdf" TargetMode="External"/><Relationship Id="rId4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Getting to the Core of Common Core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14"/>
            <a:ext cx="8222100" cy="133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Shauhna Feitlin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Academic Coach, Mathematics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 Habra City School District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Shift -2 Coherence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28675" y="899875"/>
            <a:ext cx="3202200" cy="2370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50524F"/>
                </a:solidFill>
                <a:highlight>
                  <a:srgbClr val="FFFFFF"/>
                </a:highlight>
              </a:rPr>
              <a:t>3.MD.7a Find the </a:t>
            </a:r>
            <a:r>
              <a:rPr lang="en" sz="1800">
                <a:solidFill>
                  <a:srgbClr val="50524F"/>
                </a:solidFill>
              </a:rPr>
              <a:t>area of a rectangle</a:t>
            </a:r>
            <a:r>
              <a:rPr lang="en" sz="1800">
                <a:solidFill>
                  <a:srgbClr val="50524F"/>
                </a:solidFill>
                <a:highlight>
                  <a:srgbClr val="FFFFFF"/>
                </a:highlight>
              </a:rPr>
              <a:t> with whole-number side lengths </a:t>
            </a:r>
            <a:r>
              <a:rPr lang="en" sz="1800">
                <a:solidFill>
                  <a:srgbClr val="50524F"/>
                </a:solidFill>
              </a:rPr>
              <a:t>by tiling it, </a:t>
            </a:r>
            <a:r>
              <a:rPr lang="en" sz="1800">
                <a:solidFill>
                  <a:srgbClr val="50524F"/>
                </a:solidFill>
                <a:highlight>
                  <a:srgbClr val="FFFFFF"/>
                </a:highlight>
              </a:rPr>
              <a:t>and </a:t>
            </a:r>
            <a:r>
              <a:rPr lang="en" sz="1800">
                <a:solidFill>
                  <a:srgbClr val="50524F"/>
                </a:solidFill>
                <a:highlight>
                  <a:srgbClr val="FFFF00"/>
                </a:highlight>
              </a:rPr>
              <a:t>show that the area is the same as would be found by multiplying the side lengths.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538425" y="899875"/>
            <a:ext cx="4210500" cy="2307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50524F"/>
                </a:solidFill>
                <a:highlight>
                  <a:srgbClr val="FFFFFF"/>
                </a:highlight>
              </a:rPr>
              <a:t>3.OA.3 Use </a:t>
            </a:r>
            <a:r>
              <a:rPr lang="en" sz="1800">
                <a:solidFill>
                  <a:srgbClr val="266648"/>
                </a:solidFill>
                <a:highlight>
                  <a:srgbClr val="FFFF00"/>
                </a:highlight>
              </a:rPr>
              <a:t>multiplication and division</a:t>
            </a:r>
            <a:r>
              <a:rPr lang="en" sz="1800">
                <a:solidFill>
                  <a:srgbClr val="266648"/>
                </a:solidFill>
                <a:highlight>
                  <a:srgbClr val="FFFFFF"/>
                </a:highlight>
              </a:rPr>
              <a:t> within 100</a:t>
            </a:r>
            <a:r>
              <a:rPr lang="en" sz="1800">
                <a:solidFill>
                  <a:srgbClr val="50524F"/>
                </a:solidFill>
                <a:highlight>
                  <a:srgbClr val="FFFFFF"/>
                </a:highlight>
              </a:rPr>
              <a:t> to solve </a:t>
            </a:r>
            <a:r>
              <a:rPr lang="en" sz="1800">
                <a:solidFill>
                  <a:srgbClr val="50524F"/>
                </a:solidFill>
                <a:highlight>
                  <a:srgbClr val="FFFF00"/>
                </a:highlight>
              </a:rPr>
              <a:t>word problems</a:t>
            </a:r>
            <a:r>
              <a:rPr lang="en" sz="1800">
                <a:solidFill>
                  <a:srgbClr val="50524F"/>
                </a:solidFill>
                <a:highlight>
                  <a:srgbClr val="FFFFFF"/>
                </a:highlight>
              </a:rPr>
              <a:t> in situations involving equal groups, </a:t>
            </a:r>
            <a:r>
              <a:rPr lang="en" sz="1800">
                <a:solidFill>
                  <a:srgbClr val="50524F"/>
                </a:solidFill>
                <a:highlight>
                  <a:srgbClr val="FFFF00"/>
                </a:highlight>
              </a:rPr>
              <a:t>arrays, </a:t>
            </a:r>
            <a:r>
              <a:rPr lang="en" sz="1800">
                <a:solidFill>
                  <a:srgbClr val="50524F"/>
                </a:solidFill>
                <a:highlight>
                  <a:srgbClr val="FFFFFF"/>
                </a:highlight>
              </a:rPr>
              <a:t>and measurement quantities, e.g., by using drawings and equations with a symbol for the unknown number to represent the problem.</a:t>
            </a:r>
          </a:p>
        </p:txBody>
      </p:sp>
      <p:graphicFrame>
        <p:nvGraphicFramePr>
          <p:cNvPr id="141" name="Shape 141"/>
          <p:cNvGraphicFramePr/>
          <p:nvPr/>
        </p:nvGraphicFramePr>
        <p:xfrm>
          <a:off x="2799500" y="333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{DB3E60FB-4D61-46A0-B077-729BC59701B4}</a:tableStyleId>
              </a:tblPr>
              <a:tblGrid>
                <a:gridCol w="584550"/>
                <a:gridCol w="521550"/>
                <a:gridCol w="546725"/>
                <a:gridCol w="5367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 rowSpan="2"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2 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Coherence - Achieve the Core</a:t>
            </a:r>
          </a:p>
        </p:txBody>
      </p:sp>
      <p:pic>
        <p:nvPicPr>
          <p:cNvPr descr="Coherence-Map-Grade-5.png" id="147" name="Shape 14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0" y="1119250"/>
            <a:ext cx="6335226" cy="305622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48" name="Shape 148"/>
          <p:cNvSpPr txBox="1"/>
          <p:nvPr/>
        </p:nvSpPr>
        <p:spPr>
          <a:xfrm>
            <a:off x="1888525" y="4277000"/>
            <a:ext cx="25839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Jason Zimba</a:t>
            </a:r>
          </a:p>
        </p:txBody>
      </p:sp>
      <p:pic>
        <p:nvPicPr>
          <p:cNvPr descr="images"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4525" y="2451574"/>
            <a:ext cx="3142449" cy="24717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Group Discussion</a:t>
            </a:r>
          </a:p>
        </p:txBody>
      </p:sp>
      <p:sp>
        <p:nvSpPr>
          <p:cNvPr id="155" name="Shape 155"/>
          <p:cNvSpPr txBox="1"/>
          <p:nvPr>
            <p:ph idx="4294967295" type="body"/>
          </p:nvPr>
        </p:nvSpPr>
        <p:spPr>
          <a:xfrm>
            <a:off x="400500" y="771875"/>
            <a:ext cx="8247600" cy="159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</a:rPr>
              <a:t>Shift 2: Think across grades, link to major topics within grades.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925" y="1816517"/>
            <a:ext cx="3569323" cy="19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491700" y="2022975"/>
            <a:ext cx="5156100" cy="29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What does coherence in the math curriculum mean to you?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How will you use coherence in units of study?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Shift 3 - Rigor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617750" y="950250"/>
            <a:ext cx="8043000" cy="4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The CCSSM require balance of: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Proxima Nova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Solid conceptual understanding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Proxima Nova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Procedural skill and fluency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Proxima Nova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Application of skills in real world situations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Equal intensity in </a:t>
            </a:r>
            <a:r>
              <a:rPr b="1" lang="en" sz="30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time</a:t>
            </a: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b="1" lang="en" sz="30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activities</a:t>
            </a: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, and </a:t>
            </a:r>
            <a:r>
              <a:rPr b="1" lang="en" sz="30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resources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41275" y="979650"/>
            <a:ext cx="3666000" cy="8094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Fast Memorizers</a:t>
            </a:r>
            <a:r>
              <a:rPr lang="en" sz="2400"/>
              <a:t>        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731800" y="2332150"/>
            <a:ext cx="3260400" cy="1409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9 x 6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915425" y="2015975"/>
            <a:ext cx="29808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(9x5) + (9x1)</a:t>
            </a:r>
          </a:p>
        </p:txBody>
      </p:sp>
      <p:cxnSp>
        <p:nvCxnSpPr>
          <p:cNvPr id="171" name="Shape 171"/>
          <p:cNvCxnSpPr/>
          <p:nvPr/>
        </p:nvCxnSpPr>
        <p:spPr>
          <a:xfrm>
            <a:off x="4417725" y="1675750"/>
            <a:ext cx="2700" cy="34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2" name="Shape 172"/>
          <p:cNvSpPr txBox="1"/>
          <p:nvPr/>
        </p:nvSpPr>
        <p:spPr>
          <a:xfrm>
            <a:off x="4933500" y="979650"/>
            <a:ext cx="39459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Thinking Slowly, Deeply, Creatively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851775" y="943200"/>
            <a:ext cx="11346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VS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639325" y="3023425"/>
            <a:ext cx="42987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(9 x 2) + (9 x 2) + (9 x 2)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4752725" y="3815375"/>
            <a:ext cx="39459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3 x 9 x 2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88275" y="96400"/>
            <a:ext cx="89004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Shift 3 - Rigor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Developing Fluency/Conceptual Understanding</a:t>
            </a:r>
            <a:r>
              <a:rPr lang="en" sz="3600"/>
              <a:t> </a:t>
            </a:r>
          </a:p>
        </p:txBody>
      </p:sp>
      <p:pic>
        <p:nvPicPr>
          <p:cNvPr descr="File_000.jpeg"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99" y="898724"/>
            <a:ext cx="3500552" cy="3785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0.jpeg"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7599" y="898724"/>
            <a:ext cx="3712076" cy="371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Application in Action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532125" y="1023650"/>
            <a:ext cx="7956300" cy="16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90" name="Shape 190"/>
          <p:cNvSpPr txBox="1"/>
          <p:nvPr/>
        </p:nvSpPr>
        <p:spPr>
          <a:xfrm>
            <a:off x="457800" y="800925"/>
            <a:ext cx="82284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Jared collects baseball cards.  He keeps his cards in an album.  The album has 9 pages.  If each page holds 6 cards, how many baseball cards does Jared have?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999" y="2529600"/>
            <a:ext cx="2852800" cy="254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200" y="2255900"/>
            <a:ext cx="30861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Direct Modeling</a:t>
            </a:r>
          </a:p>
        </p:txBody>
      </p:sp>
      <p:pic>
        <p:nvPicPr>
          <p:cNvPr descr="File_000.jpeg"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352" y="989975"/>
            <a:ext cx="5310248" cy="333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Counting</a:t>
            </a:r>
          </a:p>
        </p:txBody>
      </p:sp>
      <p:pic>
        <p:nvPicPr>
          <p:cNvPr descr="File_000.jpeg"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398" y="1172875"/>
            <a:ext cx="5261224" cy="34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Relational Thinking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27325" y="983125"/>
            <a:ext cx="34002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9 x 6 = (5 x 6) + (4 x 6)</a:t>
            </a:r>
          </a:p>
        </p:txBody>
      </p:sp>
      <p:pic>
        <p:nvPicPr>
          <p:cNvPr descr="File_000.jpeg"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650" y="2533428"/>
            <a:ext cx="4423700" cy="212977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4487175" y="1908525"/>
            <a:ext cx="4272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9 x 6 = (10 x 6) - (1 x 6)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8221050" y="5050575"/>
            <a:ext cx="61980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le_000.jpeg"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249" y="1648475"/>
            <a:ext cx="3400202" cy="19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20th Century Skills VS 21st Century Skills</a:t>
            </a:r>
          </a:p>
        </p:txBody>
      </p:sp>
      <p:pic>
        <p:nvPicPr>
          <p:cNvPr descr="KidsRunning-Backpacks.jpg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997" y="896650"/>
            <a:ext cx="3263126" cy="1852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iendshop1.jpg"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4580" y="836212"/>
            <a:ext cx="2913849" cy="193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-catalog.jpg"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175" y="3026652"/>
            <a:ext cx="2913849" cy="1932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0c439d2440c913146ef69396fb1.jpg" id="77" name="Shape 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1687" y="2992912"/>
            <a:ext cx="2999625" cy="199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ustrated-Asian-schoolboy-in-school-uniform-doing-homework-Shutterstock-800x430.jpg" id="78" name="Shape 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7800" y="952825"/>
            <a:ext cx="7620000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Make Connections to Conceptual Understanding</a:t>
            </a:r>
            <a:r>
              <a:rPr lang="en" sz="3600"/>
              <a:t> </a:t>
            </a:r>
          </a:p>
        </p:txBody>
      </p:sp>
      <p:pic>
        <p:nvPicPr>
          <p:cNvPr descr="File_000.jpeg"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51" y="1162125"/>
            <a:ext cx="2544773" cy="1600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0.jpeg"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99" y="3099000"/>
            <a:ext cx="2743275" cy="179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0.jpeg" id="222" name="Shape 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4999" y="2044998"/>
            <a:ext cx="2984852" cy="171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Group Discussion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302600" y="878025"/>
            <a:ext cx="84717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latin typeface="Roboto"/>
                <a:ea typeface="Roboto"/>
                <a:cs typeface="Roboto"/>
                <a:sym typeface="Roboto"/>
              </a:rPr>
              <a:t>Shift 3 Rigor: Deep, authentic command of concepts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441275" y="2201725"/>
            <a:ext cx="81438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</a:rPr>
              <a:t>Why not just teach the standard algorithm? That’s how I learned.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087" y="3396237"/>
            <a:ext cx="170497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Old School </a:t>
            </a:r>
          </a:p>
        </p:txBody>
      </p:sp>
      <p:sp>
        <p:nvSpPr>
          <p:cNvPr id="236" name="Shape 236"/>
          <p:cNvSpPr txBox="1"/>
          <p:nvPr>
            <p:ph idx="4294967295" type="body"/>
          </p:nvPr>
        </p:nvSpPr>
        <p:spPr>
          <a:xfrm>
            <a:off x="570900" y="1271225"/>
            <a:ext cx="7781400" cy="36996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" sz="2400">
                <a:solidFill>
                  <a:srgbClr val="000000"/>
                </a:solidFill>
              </a:rPr>
              <a:t>  What is 6050.287 rounded to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the nearest ten?</a:t>
            </a:r>
          </a:p>
          <a:p>
            <a:pPr indent="-381000" lvl="0" marL="9144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6050</a:t>
            </a:r>
          </a:p>
          <a:p>
            <a:pPr indent="-381000" lvl="0" marL="9144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6100</a:t>
            </a:r>
          </a:p>
          <a:p>
            <a:pPr indent="-381000" lvl="0" marL="9144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6050.29</a:t>
            </a:r>
          </a:p>
          <a:p>
            <a:pPr indent="-381000" lvl="0" marL="9144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6050.3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New School</a:t>
            </a:r>
          </a:p>
        </p:txBody>
      </p:sp>
      <p:sp>
        <p:nvSpPr>
          <p:cNvPr id="242" name="Shape 242"/>
          <p:cNvSpPr txBox="1"/>
          <p:nvPr>
            <p:ph idx="4294967295" type="body"/>
          </p:nvPr>
        </p:nvSpPr>
        <p:spPr>
          <a:xfrm>
            <a:off x="178650" y="1070275"/>
            <a:ext cx="8786700" cy="3683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Five swimmers compete in a 50 meter race.  The finish for each swimmer is shown in the video.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Explain how the results of the race would change if the race used a clock that rounded to the nearest tenth.</a:t>
            </a:r>
          </a:p>
        </p:txBody>
      </p:sp>
      <p:pic>
        <p:nvPicPr>
          <p:cNvPr descr="sbac 43025.png"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775" y="1522300"/>
            <a:ext cx="28384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 algn="ctr">
              <a:spcBef>
                <a:spcPts val="0"/>
              </a:spcBef>
              <a:buNone/>
            </a:pPr>
            <a:r>
              <a:rPr lang="en" sz="3600"/>
              <a:t>Old School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st.gif"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375" y="1190925"/>
            <a:ext cx="4721475" cy="38721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/>
              <a:t>New School</a:t>
            </a:r>
          </a:p>
        </p:txBody>
      </p:sp>
      <p:pic>
        <p:nvPicPr>
          <p:cNvPr descr="9q-cbxgajMagztp3xGU36MnymWh501h6wjCtEBFHedUrEnpmtZ-1eZaM8tB9PJjW3SkFDWnhI_Mth0YKMWvVTlXggemkgLM1od25FdAXjMK0NDx0Z3A8skKc9Q"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500" y="1179475"/>
            <a:ext cx="6559949" cy="35309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Achieve the Core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408400" y="1060875"/>
            <a:ext cx="8414100" cy="3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“In a nutshell the CCSS expect that instead of knowing the answers, students must be able </a:t>
            </a:r>
            <a:r>
              <a:rPr lang="en" sz="36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create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the answer, </a:t>
            </a:r>
            <a:r>
              <a:rPr lang="en" sz="36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make claims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36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produce evidence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to support their claims.”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Take Away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495000" y="1048500"/>
            <a:ext cx="8092200" cy="3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The purpose of the Common Core is to teach students to…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Think and Communicate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ath.jpg"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875" y="2793750"/>
            <a:ext cx="2704999" cy="202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Questions?</a:t>
            </a:r>
          </a:p>
        </p:txBody>
      </p:sp>
      <p:pic>
        <p:nvPicPr>
          <p:cNvPr descr="File_000.jpeg"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499" y="1420925"/>
            <a:ext cx="3798700" cy="284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20th Century VS 21st Century Skills</a:t>
            </a:r>
          </a:p>
        </p:txBody>
      </p:sp>
      <p:pic>
        <p:nvPicPr>
          <p:cNvPr descr="card_catalog2.jp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544" y="904650"/>
            <a:ext cx="2452974" cy="17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33150" y="966450"/>
            <a:ext cx="4454400" cy="16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Obtain &amp; Retain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20th Century Skills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pple-iphone 6 plus - 16gb-space gray-450x350.png"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5600" y="2909525"/>
            <a:ext cx="3083575" cy="21863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433150" y="2947350"/>
            <a:ext cx="5320500" cy="18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Think &amp; Communicate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21st Century Skills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Shifts in Common Core Mathematics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18000" y="1088925"/>
            <a:ext cx="8390400" cy="3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Roboto"/>
              <a:buChar char="●"/>
            </a:pPr>
            <a:r>
              <a:rPr b="1" lang="en" sz="36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Focus: Greater focus on fewer topics</a:t>
            </a:r>
          </a:p>
          <a:p>
            <a:pPr indent="-457200" lvl="0" marL="457200" rtl="0">
              <a:lnSpc>
                <a:spcPct val="100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Roboto"/>
              <a:buChar char="●"/>
            </a:pPr>
            <a:r>
              <a:rPr b="1" lang="en" sz="36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Coherence: Within and across grade levels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>
              <a:lnSpc>
                <a:spcPct val="100000"/>
              </a:lnSpc>
              <a:spcBef>
                <a:spcPts val="0"/>
              </a:spcBef>
              <a:buSzPct val="100000"/>
              <a:buFont typeface="Roboto"/>
              <a:buChar char="●"/>
            </a:pPr>
            <a:r>
              <a:rPr b="1" lang="en" sz="3600">
                <a:latin typeface="Roboto"/>
                <a:ea typeface="Roboto"/>
                <a:cs typeface="Roboto"/>
                <a:sym typeface="Roboto"/>
              </a:rPr>
              <a:t>Rigor: Deep, authentic command of concepts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_6.jp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600" y="157387"/>
            <a:ext cx="6438300" cy="48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6590100" y="2812850"/>
            <a:ext cx="2491500" cy="12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Old Standards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294675" y="2812850"/>
            <a:ext cx="2263800" cy="12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A+ Countries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Shift 1 - Focus</a:t>
            </a:r>
          </a:p>
        </p:txBody>
      </p:sp>
      <p:sp>
        <p:nvSpPr>
          <p:cNvPr id="106" name="Shape 106"/>
          <p:cNvSpPr txBox="1"/>
          <p:nvPr>
            <p:ph idx="4294967295" type="body"/>
          </p:nvPr>
        </p:nvSpPr>
        <p:spPr>
          <a:xfrm>
            <a:off x="460950" y="790950"/>
            <a:ext cx="8222100" cy="69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000000"/>
                </a:solidFill>
              </a:rPr>
              <a:t>Greater FOCUS on fewer topics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422100" y="1413712"/>
            <a:ext cx="81789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b="1" lang="en" sz="2000">
                <a:solidFill>
                  <a:srgbClr val="0000FF"/>
                </a:solidFill>
              </a:rPr>
              <a:t>In grades K–2: Number sense and  addition and subtraction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0202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400500" y="1936162"/>
            <a:ext cx="82221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b="1" lang="en" sz="2000">
                <a:solidFill>
                  <a:srgbClr val="FF0000"/>
                </a:solidFill>
              </a:rPr>
              <a:t>In grades 3–5: Multiplication and division of whole numbers and fractions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02020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440850" y="2709975"/>
            <a:ext cx="82623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38761D"/>
              </a:buClr>
              <a:buSzPct val="100000"/>
            </a:pPr>
            <a:r>
              <a:rPr b="1" lang="en" sz="2000">
                <a:solidFill>
                  <a:srgbClr val="38761D"/>
                </a:solidFill>
              </a:rPr>
              <a:t>In grade 6: Ratios and proportional relationships, and early algebraic expressions and equations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0202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440850" y="3477075"/>
            <a:ext cx="83769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5B0F00"/>
              </a:buClr>
              <a:buSzPct val="100000"/>
            </a:pPr>
            <a:r>
              <a:rPr b="1" lang="en" sz="2000">
                <a:solidFill>
                  <a:srgbClr val="5B0F00"/>
                </a:solidFill>
              </a:rPr>
              <a:t>In grade 7: Ratios and proportional relationships, and arithmetic of rational numbers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0202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471750" y="4423125"/>
            <a:ext cx="8315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202020"/>
              </a:buClr>
              <a:buSzPct val="100000"/>
            </a:pPr>
            <a:r>
              <a:rPr b="1" lang="en" sz="2000">
                <a:solidFill>
                  <a:srgbClr val="202020"/>
                </a:solidFill>
              </a:rPr>
              <a:t>In grade 8: Linear algebra and linear functions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Shift 1- Focus</a:t>
            </a:r>
          </a:p>
        </p:txBody>
      </p:sp>
      <p:pic>
        <p:nvPicPr>
          <p:cNvPr id="117" name="Shape 1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7425" y="1340500"/>
            <a:ext cx="50482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Group Discussion</a:t>
            </a:r>
          </a:p>
        </p:txBody>
      </p:sp>
      <p:sp>
        <p:nvSpPr>
          <p:cNvPr id="123" name="Shape 123"/>
          <p:cNvSpPr txBox="1"/>
          <p:nvPr>
            <p:ph idx="4294967295" type="body"/>
          </p:nvPr>
        </p:nvSpPr>
        <p:spPr>
          <a:xfrm>
            <a:off x="400500" y="935750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</a:rPr>
              <a:t>Shift 1:</a:t>
            </a:r>
            <a:r>
              <a:rPr lang="en" sz="3000">
                <a:solidFill>
                  <a:srgbClr val="000000"/>
                </a:solidFill>
              </a:rPr>
              <a:t>  Focus strongly where the standards focus.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</a:rPr>
              <a:t>“Why focus?  There’s so much math that students could be learning, why limit them?”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752" y="3463202"/>
            <a:ext cx="3371876" cy="168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Shift 2 - Coherence</a:t>
            </a:r>
          </a:p>
        </p:txBody>
      </p:sp>
      <p:sp>
        <p:nvSpPr>
          <p:cNvPr id="130" name="Shape 130"/>
          <p:cNvSpPr txBox="1"/>
          <p:nvPr>
            <p:ph idx="4294967295" type="body"/>
          </p:nvPr>
        </p:nvSpPr>
        <p:spPr>
          <a:xfrm>
            <a:off x="125100" y="879725"/>
            <a:ext cx="8772900" cy="128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rgbClr val="000000"/>
                </a:solidFill>
              </a:rPr>
              <a:t>Linking topics across grades and within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Coherent progressions from grade to grade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34150" y="2284725"/>
            <a:ext cx="4219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3rd Grade: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000">
                <a:solidFill>
                  <a:srgbClr val="FF0000"/>
                </a:solidFill>
              </a:rPr>
              <a:t>Whole Number X Whole Number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695225" y="3176125"/>
            <a:ext cx="4813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000">
                <a:solidFill>
                  <a:srgbClr val="0000FF"/>
                </a:solidFill>
              </a:rPr>
              <a:t>4th Grade: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000">
                <a:solidFill>
                  <a:srgbClr val="0000FF"/>
                </a:solidFill>
              </a:rPr>
              <a:t>Whole Number X Fraction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551275" y="3943825"/>
            <a:ext cx="52542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351C75"/>
                </a:solidFill>
              </a:rPr>
              <a:t>5th Grade: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351C75"/>
                </a:solidFill>
              </a:rPr>
              <a:t>Fraction X Fraction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1189f8-a51b-453f-9f0c-3a0b3b65b12f">HNYXMCCMVK3K-966589917-24</_dlc_DocId>
    <_dlc_DocIdUrl xmlns="431189f8-a51b-453f-9f0c-3a0b3b65b12f">
      <Url>http://www.sac.edu/StudentServices/Counseling/TeacherEd/_layouts/15/DocIdRedir.aspx?ID=HNYXMCCMVK3K-966589917-24</Url>
      <Description>HNYXMCCMVK3K-966589917-24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47AE2410D8747872CBE136B4267DF" ma:contentTypeVersion="1" ma:contentTypeDescription="Create a new document." ma:contentTypeScope="" ma:versionID="a78edca3bcb38cce6aff222ee260010a">
  <xsd:schema xmlns:xsd="http://www.w3.org/2001/XMLSchema" xmlns:xs="http://www.w3.org/2001/XMLSchema" xmlns:p="http://schemas.microsoft.com/office/2006/metadata/properties" xmlns:ns2="431189f8-a51b-453f-9f0c-3a0b3b65b12f" xmlns:ns3="bc55c54c-9bc5-4d16-9a61-026adf2e3255" targetNamespace="http://schemas.microsoft.com/office/2006/metadata/properties" ma:root="true" ma:fieldsID="50d6dd5c5b9d157beea24e06dd272638" ns2:_="" ns3:_="">
    <xsd:import namespace="431189f8-a51b-453f-9f0c-3a0b3b65b12f"/>
    <xsd:import namespace="bc55c54c-9bc5-4d16-9a61-026adf2e32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5c54c-9bc5-4d16-9a61-026adf2e32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C2718C-0FD2-40D1-BC6C-A01340FCDBBB}"/>
</file>

<file path=customXml/itemProps2.xml><?xml version="1.0" encoding="utf-8"?>
<ds:datastoreItem xmlns:ds="http://schemas.openxmlformats.org/officeDocument/2006/customXml" ds:itemID="{C358718A-0926-4A06-B64B-22FF3DF04D36}"/>
</file>

<file path=customXml/itemProps3.xml><?xml version="1.0" encoding="utf-8"?>
<ds:datastoreItem xmlns:ds="http://schemas.openxmlformats.org/officeDocument/2006/customXml" ds:itemID="{D80535A4-773E-4881-924B-0E762E1C0E5C}"/>
</file>

<file path=customXml/itemProps4.xml><?xml version="1.0" encoding="utf-8"?>
<ds:datastoreItem xmlns:ds="http://schemas.openxmlformats.org/officeDocument/2006/customXml" ds:itemID="{5593A2F1-5FA2-4718-B7E4-B6F9E6D70FC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0x01010077747AE2410D8747872CBE136B4267DF</vt:lpwstr>
  </property>
  <property fmtid="{D5CDD505-2E9C-101B-9397-08002B2CF9AE}" pid="3" name="_dlc_DocIdItemGuid">
    <vt:lpwstr>281af29d-7a6c-4664-8471-67f753a93e0a</vt:lpwstr>
  </property>
</Properties>
</file>